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68" r:id="rId4"/>
    <p:sldId id="259" r:id="rId5"/>
    <p:sldId id="262" r:id="rId6"/>
    <p:sldId id="258" r:id="rId7"/>
    <p:sldId id="269" r:id="rId8"/>
    <p:sldId id="266" r:id="rId9"/>
    <p:sldId id="267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523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959818-32A3-4690-9DFA-843FFC29E9D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AE726-6E35-45CD-A8EB-40DFC2497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04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AE726-6E35-45CD-A8EB-40DFC24970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5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1EEB0-AA5D-01A4-2DBA-52E68546F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7E4A9C-D634-AE09-F573-7779A00D3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CE3B22-3D90-E479-2F19-FD73C980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0BA4B-F663-671B-37FD-F9CD2BA5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A0691-932E-F903-A772-8D686411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87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04FBC-CCEC-E4E3-4A91-ACE8E9C0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D4BB7-3AC8-C85B-D017-16E01CE72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6289BF-A82C-FD69-37B5-AED1F17A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D79F2-1A5A-B341-C1D7-6B9623EE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2312A-D0DA-2FCD-7E53-304B9658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629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028EB-6038-D3EC-6CDB-04835544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631959-8D17-008C-499B-31E325022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B4B6E0-439D-E023-2DCC-05A33084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1F78C-19F6-23E2-4C5B-B7EA2523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E6B47-935A-55BD-3499-E147A6EC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21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19A55-9F74-0822-1AD2-6BF2EE0D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9526E-18B5-783D-AB26-70748B39E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780B8A-34B9-F7CF-B407-81C59D895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A877FA-5CE7-9A43-EEA7-5EDBD4F79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A9BF4D-ED4D-D8C0-4029-C273E2D7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D19A4D-004C-8368-880B-2671AA20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9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B40A6-533D-FA37-20E2-B32CAD41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68880-AC27-D5E8-D3AB-E625D8E8A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5D4563-0F96-0328-A91F-5AB7BF3A2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6B747E-63FE-3EF4-414A-FBA95B8A4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D5D211-5751-C568-97C6-920E67B0A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344F59-F78E-D225-C1B6-79B4537B1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2EE11D-09A8-35C1-CCA7-3A4013D6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1CF24D-809A-E283-B3DB-2756F8E5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6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0845D-858E-2284-FA27-42B86D87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FE2FEA-B7D7-CF48-EAB3-8D1A2AD1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687D94-A370-48B0-23DC-419C29125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FFB5DC-BD42-ADC7-CE1C-4F4BA285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8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CDADE0-59CD-B22A-3B37-F524D56E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30B096-7A1E-8446-2AC4-888A07239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982207-6817-9514-14F7-7C1BB461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01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8C52E-7CBE-6908-DD4B-CA58F8EE5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2388E7-C01C-1355-CC5B-0C9503DC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7EBF81-E3B4-8B8A-8BB4-03CBCAF76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5D5B21-03C1-A27F-9799-83533981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0204B9-D344-BDDC-EF97-29980B8F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228B2D-50A2-F36A-B3AD-3872B682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11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AF08D-0DDD-227F-B559-E4443E58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C6C673-5E48-9DCE-31F8-A1279C15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9329F5-52E0-8E13-70A5-65D0F0FDA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159DAD-E0F9-960F-E63C-4642BB92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EDCD7A-B8DA-9AC7-C3EF-9D3F086F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C1526F-CA99-0691-1ECA-AC9FACFF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0279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68F38-4121-5629-DEB4-6BCE9903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FBA829-E052-61AD-EB9E-414EF5A2C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AA839-3BCE-D238-3F59-F011A32C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69D83-E10D-1B66-8C46-98BCA90A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8AA4E-DB4B-0C57-C864-0DC5DE62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402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05281A-3D5D-0D35-B8B5-418F1F143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06A533-B77F-4FAC-38F7-F47D70BF7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D8B70-547D-DBA9-56F9-4B83E323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B82AC4-C828-CEF0-2208-F57D88D4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6C638-EE18-DE03-9857-7EC5C000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6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142BBF-7FF0-0803-CF3C-C41E4138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FAFAD-9ACE-4723-E9CA-43785EF4E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096CE-B5CA-D743-D119-B4DBBB336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EA9DE-9262-488C-B563-620CF1A5AD0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88B10-7B42-6D8B-9780-69C04B819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C54036-10A7-C771-FFED-EBC00CA89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B7A9A-7AC8-49A5-AE8B-B7FB8C51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0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betrayedpeop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duction ID_4496268">
            <a:hlinkClick r:id="" action="ppaction://media"/>
            <a:extLst>
              <a:ext uri="{FF2B5EF4-FFF2-40B4-BE49-F238E27FC236}">
                <a16:creationId xmlns:a16="http://schemas.microsoft.com/office/drawing/2014/main" id="{07D99FC4-D583-3629-7B3A-4D0DDDBB4D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86" y="-1286"/>
            <a:ext cx="18288000" cy="10287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3928DCE-66A2-E79D-5811-B23EB985EA08}"/>
              </a:ext>
            </a:extLst>
          </p:cNvPr>
          <p:cNvSpPr/>
          <p:nvPr/>
        </p:nvSpPr>
        <p:spPr>
          <a:xfrm>
            <a:off x="0" y="-1287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BA452D-9E29-065D-9CF7-4F761027E2A1}"/>
              </a:ext>
            </a:extLst>
          </p:cNvPr>
          <p:cNvGrpSpPr/>
          <p:nvPr/>
        </p:nvGrpSpPr>
        <p:grpSpPr>
          <a:xfrm>
            <a:off x="6019799" y="1485900"/>
            <a:ext cx="8686800" cy="7113253"/>
            <a:chOff x="7103545" y="1485900"/>
            <a:chExt cx="7491432" cy="71132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103545" y="1485900"/>
              <a:ext cx="5655766" cy="7113253"/>
              <a:chOff x="7103545" y="1485900"/>
              <a:chExt cx="5655766" cy="711325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03545" y="1485900"/>
                <a:ext cx="5655766" cy="7113253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7694974" y="3423117"/>
              <a:ext cx="6900003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6000" kern="0" spc="8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endParaRPr>
            </a:p>
            <a:p>
              <a:r>
                <a:rPr lang="ko-KR" altLang="en-US" sz="6000" kern="0" spc="800" dirty="0" err="1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Bebas" pitchFamily="34" charset="0"/>
                </a:rPr>
                <a:t>깃허브구축</a:t>
              </a:r>
              <a:endParaRPr lang="en-US" sz="6000" kern="0" spc="8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480110" y="6849295"/>
              <a:ext cx="4902634" cy="1292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2000" kern="0" spc="-100" dirty="0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</a:rPr>
                <a:t>오픈 소스 소프트웨어</a:t>
              </a:r>
              <a:endParaRPr lang="en-US" altLang="ko-KR" sz="2000" kern="0" spc="-1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</a:endParaRPr>
            </a:p>
            <a:p>
              <a:endParaRPr lang="en-US" sz="2000" kern="0" spc="-1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</a:endParaRPr>
            </a:p>
            <a:p>
              <a:pPr algn="r"/>
              <a:r>
                <a:rPr lang="en-US" altLang="ko-KR" sz="2000" kern="0" spc="-100" dirty="0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S-Core Dream 3 Light" pitchFamily="34" charset="0"/>
                </a:rPr>
                <a:t>3</a:t>
              </a:r>
              <a:r>
                <a:rPr lang="ko-KR" altLang="en-US" sz="2000" kern="0" spc="-100" dirty="0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S-Core Dream 3 Light" pitchFamily="34" charset="0"/>
                </a:rPr>
                <a:t>조</a:t>
              </a:r>
              <a:endParaRPr lang="en-US" altLang="ko-KR" sz="2000" kern="0" spc="-1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S-Core Dream 3 Light" pitchFamily="34" charset="0"/>
              </a:endParaRPr>
            </a:p>
            <a:p>
              <a:endParaRPr lang="en-US" dirty="0"/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7694974" y="2570930"/>
              <a:ext cx="2628574" cy="174191"/>
              <a:chOff x="7694974" y="2570930"/>
              <a:chExt cx="2628574" cy="17419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flipV="1">
                <a:off x="7694974" y="2570930"/>
                <a:ext cx="2628574" cy="174191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CBB8DD-6669-0BA4-5A60-10F159213DC2}"/>
              </a:ext>
            </a:extLst>
          </p:cNvPr>
          <p:cNvSpPr txBox="1"/>
          <p:nvPr/>
        </p:nvSpPr>
        <p:spPr>
          <a:xfrm>
            <a:off x="6690142" y="2018080"/>
            <a:ext cx="32026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8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rPr>
              <a:t>Team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5187BA-54DB-4931-FC40-F2ADBB654C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DE9B0C-28F8-4193-D2CC-0AD78B5FF4A2}"/>
              </a:ext>
            </a:extLst>
          </p:cNvPr>
          <p:cNvGrpSpPr/>
          <p:nvPr/>
        </p:nvGrpSpPr>
        <p:grpSpPr>
          <a:xfrm>
            <a:off x="1302034" y="2147822"/>
            <a:ext cx="15503426" cy="6890178"/>
            <a:chOff x="939009" y="1822815"/>
            <a:chExt cx="10335617" cy="45934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52FD89F-9021-F7F7-1B89-0C4F633F29AB}"/>
                </a:ext>
              </a:extLst>
            </p:cNvPr>
            <p:cNvGrpSpPr/>
            <p:nvPr/>
          </p:nvGrpSpPr>
          <p:grpSpPr>
            <a:xfrm>
              <a:off x="939009" y="1822815"/>
              <a:ext cx="10304064" cy="2872739"/>
              <a:chOff x="590360" y="1397727"/>
              <a:chExt cx="10304064" cy="2872739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CC1AF7-3C32-CA82-600B-81EC5480B2D7}"/>
                  </a:ext>
                </a:extLst>
              </p:cNvPr>
              <p:cNvGrpSpPr/>
              <p:nvPr/>
            </p:nvGrpSpPr>
            <p:grpSpPr>
              <a:xfrm>
                <a:off x="590360" y="1397727"/>
                <a:ext cx="3106432" cy="2872739"/>
                <a:chOff x="6821180" y="1670956"/>
                <a:chExt cx="2070543" cy="2063931"/>
              </a:xfrm>
            </p:grpSpPr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2F8BFC54-B9CC-E7A8-9AFE-10EC88DEEE82}"/>
                    </a:ext>
                  </a:extLst>
                </p:cNvPr>
                <p:cNvSpPr/>
                <p:nvPr/>
              </p:nvSpPr>
              <p:spPr>
                <a:xfrm>
                  <a:off x="6827792" y="1670956"/>
                  <a:ext cx="2063931" cy="2063931"/>
                </a:xfrm>
                <a:prstGeom prst="roundRect">
                  <a:avLst/>
                </a:prstGeom>
                <a:solidFill>
                  <a:srgbClr val="A6A6A6"/>
                </a:solidFill>
                <a:ln>
                  <a:noFill/>
                </a:ln>
                <a:effectLst>
                  <a:outerShdw blurRad="533400" dist="203200" dir="2700000" sx="98000" sy="98000" algn="tl" rotWithShape="0">
                    <a:prstClr val="black">
                      <a:alpha val="3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 latinLnBrk="1"/>
                  <a:endParaRPr lang="ko-KR" altLang="en-US" sz="270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6087B83-1A9E-2986-C8CB-4AD5CED6861A}"/>
                    </a:ext>
                  </a:extLst>
                </p:cNvPr>
                <p:cNvSpPr/>
                <p:nvPr/>
              </p:nvSpPr>
              <p:spPr>
                <a:xfrm>
                  <a:off x="6821180" y="1670956"/>
                  <a:ext cx="2063931" cy="2063931"/>
                </a:xfrm>
                <a:prstGeom prst="roundRect">
                  <a:avLst/>
                </a:prstGeom>
                <a:solidFill>
                  <a:srgbClr val="A6A6A6"/>
                </a:solidFill>
                <a:ln>
                  <a:noFill/>
                </a:ln>
                <a:effectLst>
                  <a:outerShdw blurRad="660400" dist="241300" dir="13500000" sx="98000" sy="98000" algn="br" rotWithShape="0">
                    <a:schemeClr val="bg1">
                      <a:alpha val="6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 latinLnBrk="1"/>
                  <a:endParaRPr lang="ko-KR" altLang="en-US" sz="2700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1420483-61A1-FA63-480A-315C8B16A0B2}"/>
                  </a:ext>
                </a:extLst>
              </p:cNvPr>
              <p:cNvGrpSpPr/>
              <p:nvPr/>
            </p:nvGrpSpPr>
            <p:grpSpPr>
              <a:xfrm>
                <a:off x="4032069" y="2206533"/>
                <a:ext cx="2063931" cy="2063931"/>
                <a:chOff x="6827792" y="1670956"/>
                <a:chExt cx="2063931" cy="2063931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13FE18C-ED77-0CD4-04BE-766EEECD04FA}"/>
                    </a:ext>
                  </a:extLst>
                </p:cNvPr>
                <p:cNvSpPr/>
                <p:nvPr/>
              </p:nvSpPr>
              <p:spPr>
                <a:xfrm>
                  <a:off x="6827792" y="1670956"/>
                  <a:ext cx="2063931" cy="2063931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outerShdw blurRad="533400" dist="228600" dir="2700000" algn="tl" rotWithShape="0">
                    <a:prstClr val="black">
                      <a:alpha val="3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 latinLnBrk="1"/>
                  <a:endParaRPr lang="ko-KR" altLang="en-US" sz="270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01CB6949-0A9F-32D9-31FA-BFF37E8FD271}"/>
                    </a:ext>
                  </a:extLst>
                </p:cNvPr>
                <p:cNvSpPr/>
                <p:nvPr/>
              </p:nvSpPr>
              <p:spPr>
                <a:xfrm>
                  <a:off x="6827792" y="1670956"/>
                  <a:ext cx="2063931" cy="2063931"/>
                </a:xfrm>
                <a:prstGeom prst="roundRect">
                  <a:avLst/>
                </a:prstGeom>
                <a:solidFill>
                  <a:srgbClr val="A6A6A6"/>
                </a:solidFill>
                <a:ln>
                  <a:noFill/>
                </a:ln>
                <a:effectLst>
                  <a:outerShdw blurRad="660400" dist="165100" dir="13500000" sx="98000" sy="98000" algn="br" rotWithShape="0">
                    <a:schemeClr val="bg1">
                      <a:alpha val="6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 latinLnBrk="1"/>
                  <a:endParaRPr lang="ko-KR" altLang="en-US" sz="2700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36C536D-005F-2BB9-5C86-BBF0014EAE0F}"/>
                  </a:ext>
                </a:extLst>
              </p:cNvPr>
              <p:cNvGrpSpPr/>
              <p:nvPr/>
            </p:nvGrpSpPr>
            <p:grpSpPr>
              <a:xfrm>
                <a:off x="6431281" y="2206532"/>
                <a:ext cx="2063931" cy="2063931"/>
                <a:chOff x="6827792" y="1670956"/>
                <a:chExt cx="2063931" cy="2063931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DC570B23-A435-8F00-112A-7FCF4736C3CD}"/>
                    </a:ext>
                  </a:extLst>
                </p:cNvPr>
                <p:cNvSpPr/>
                <p:nvPr/>
              </p:nvSpPr>
              <p:spPr>
                <a:xfrm>
                  <a:off x="6827792" y="1670956"/>
                  <a:ext cx="2063931" cy="2063931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outerShdw blurRad="533400" dist="228600" dir="2700000" algn="tl" rotWithShape="0">
                    <a:prstClr val="black">
                      <a:alpha val="3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 latinLnBrk="1"/>
                  <a:endParaRPr lang="ko-KR" altLang="en-US" sz="270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1F72C57B-E320-565F-5B4C-788EC1065746}"/>
                    </a:ext>
                  </a:extLst>
                </p:cNvPr>
                <p:cNvSpPr/>
                <p:nvPr/>
              </p:nvSpPr>
              <p:spPr>
                <a:xfrm>
                  <a:off x="6827792" y="1670956"/>
                  <a:ext cx="2063931" cy="2063931"/>
                </a:xfrm>
                <a:prstGeom prst="roundRect">
                  <a:avLst/>
                </a:prstGeom>
                <a:solidFill>
                  <a:srgbClr val="A6A6A6"/>
                </a:solidFill>
                <a:ln>
                  <a:noFill/>
                </a:ln>
                <a:effectLst>
                  <a:outerShdw blurRad="660400" dist="203200" dir="13500000" algn="br" rotWithShape="0">
                    <a:schemeClr val="bg1">
                      <a:alpha val="6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 latinLnBrk="1"/>
                  <a:endParaRPr lang="ko-KR" altLang="en-US" sz="2700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DC0BD8B-B7F3-3243-EB00-74A6C5FF14F6}"/>
                  </a:ext>
                </a:extLst>
              </p:cNvPr>
              <p:cNvGrpSpPr/>
              <p:nvPr/>
            </p:nvGrpSpPr>
            <p:grpSpPr>
              <a:xfrm>
                <a:off x="8830493" y="2206532"/>
                <a:ext cx="2063931" cy="2063931"/>
                <a:chOff x="6827792" y="1670956"/>
                <a:chExt cx="2063931" cy="2063931"/>
              </a:xfrm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C4BBC498-A3D1-4004-F129-55F807EEDD9D}"/>
                    </a:ext>
                  </a:extLst>
                </p:cNvPr>
                <p:cNvSpPr/>
                <p:nvPr/>
              </p:nvSpPr>
              <p:spPr>
                <a:xfrm>
                  <a:off x="6827792" y="1670956"/>
                  <a:ext cx="2063931" cy="2063931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outerShdw blurRad="533400" dist="228600" dir="2700000" algn="tl" rotWithShape="0">
                    <a:prstClr val="black">
                      <a:alpha val="3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 latinLnBrk="1"/>
                  <a:endParaRPr lang="ko-KR" altLang="en-US" sz="270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58D18F8C-21D1-6AAF-E6A4-18FF2E3024A8}"/>
                    </a:ext>
                  </a:extLst>
                </p:cNvPr>
                <p:cNvSpPr/>
                <p:nvPr/>
              </p:nvSpPr>
              <p:spPr>
                <a:xfrm>
                  <a:off x="6827792" y="1670956"/>
                  <a:ext cx="2063931" cy="2063931"/>
                </a:xfrm>
                <a:prstGeom prst="roundRect">
                  <a:avLst/>
                </a:prstGeom>
                <a:solidFill>
                  <a:srgbClr val="A6A6A6"/>
                </a:solidFill>
                <a:ln>
                  <a:noFill/>
                </a:ln>
                <a:effectLst>
                  <a:outerShdw blurRad="660400" dist="203200" dir="13500000" algn="br" rotWithShape="0">
                    <a:schemeClr val="bg1">
                      <a:alpha val="6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 latinLnBrk="1"/>
                  <a:endParaRPr lang="ko-KR" altLang="en-US" sz="2700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8B190D-AE45-0F5D-0A32-436BBE4D321E}"/>
                </a:ext>
              </a:extLst>
            </p:cNvPr>
            <p:cNvSpPr txBox="1"/>
            <p:nvPr/>
          </p:nvSpPr>
          <p:spPr>
            <a:xfrm>
              <a:off x="1440179" y="2824326"/>
              <a:ext cx="216843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 latinLnBrk="1"/>
              <a:r>
                <a:rPr lang="en-US" altLang="ko-KR" sz="7200">
                  <a:solidFill>
                    <a:prstClr val="white">
                      <a:lumMod val="95000"/>
                    </a:prstClr>
                  </a:solidFill>
                  <a:latin typeface="카페24 단정해" pitchFamily="2" charset="-127"/>
                  <a:ea typeface="카페24 단정해" pitchFamily="2" charset="-127"/>
                </a:rPr>
                <a:t>T</a:t>
              </a:r>
              <a:r>
                <a:rPr lang="en-US" altLang="ko-KR" sz="6600">
                  <a:solidFill>
                    <a:prstClr val="white">
                      <a:lumMod val="95000"/>
                    </a:prstClr>
                  </a:solidFill>
                  <a:latin typeface="카페24 단정해" pitchFamily="2" charset="-127"/>
                  <a:ea typeface="카페24 단정해" pitchFamily="2" charset="-127"/>
                </a:rPr>
                <a:t>eam</a:t>
              </a:r>
              <a:r>
                <a:rPr lang="en-US" altLang="ko-KR" sz="2700">
                  <a:solidFill>
                    <a:prstClr val="white"/>
                  </a:solidFill>
                  <a:latin typeface="카페24 단정해" pitchFamily="2" charset="-127"/>
                  <a:ea typeface="카페24 단정해" pitchFamily="2" charset="-127"/>
                </a:rPr>
                <a:t> </a:t>
              </a:r>
              <a:r>
                <a:rPr lang="en-US" altLang="ko-KR" sz="7200">
                  <a:solidFill>
                    <a:prstClr val="white"/>
                  </a:solidFill>
                  <a:latin typeface="카페24 단정해" pitchFamily="2" charset="-127"/>
                  <a:ea typeface="카페24 단정해" pitchFamily="2" charset="-127"/>
                </a:rPr>
                <a:t>3</a:t>
              </a:r>
              <a:endParaRPr lang="ko-KR" altLang="en-US" sz="7200" dirty="0">
                <a:solidFill>
                  <a:prstClr val="white"/>
                </a:solidFill>
                <a:latin typeface="카페24 단정해" pitchFamily="2" charset="-127"/>
                <a:ea typeface="카페24 단정해" pitchFamily="2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0E37F3-0EFB-7D5D-FCBE-997F07A30B11}"/>
                </a:ext>
              </a:extLst>
            </p:cNvPr>
            <p:cNvSpPr txBox="1"/>
            <p:nvPr/>
          </p:nvSpPr>
          <p:spPr>
            <a:xfrm>
              <a:off x="4686968" y="3371197"/>
              <a:ext cx="14514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 latinLnBrk="1"/>
              <a:r>
                <a:rPr lang="ko-KR" altLang="en-US" sz="4800" dirty="0" err="1">
                  <a:solidFill>
                    <a:prstClr val="white"/>
                  </a:solidFill>
                  <a:latin typeface="카페24 단정해" pitchFamily="2" charset="-127"/>
                  <a:ea typeface="카페24 단정해" pitchFamily="2" charset="-127"/>
                </a:rPr>
                <a:t>정우빈</a:t>
              </a:r>
              <a:endParaRPr lang="ko-KR" altLang="en-US" sz="4800" dirty="0">
                <a:solidFill>
                  <a:prstClr val="white"/>
                </a:solidFill>
                <a:latin typeface="카페24 단정해" pitchFamily="2" charset="-127"/>
                <a:ea typeface="카페24 단정해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DE032B-FD06-DDA5-0D47-94E8DF7CC8FB}"/>
                </a:ext>
              </a:extLst>
            </p:cNvPr>
            <p:cNvSpPr txBox="1"/>
            <p:nvPr/>
          </p:nvSpPr>
          <p:spPr>
            <a:xfrm>
              <a:off x="7086181" y="3362935"/>
              <a:ext cx="14514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 latinLnBrk="1"/>
              <a:r>
                <a:rPr lang="ko-KR" altLang="en-US" sz="4800" dirty="0" err="1">
                  <a:solidFill>
                    <a:prstClr val="white"/>
                  </a:solidFill>
                  <a:latin typeface="카페24 단정해" pitchFamily="2" charset="-127"/>
                  <a:ea typeface="카페24 단정해" pitchFamily="2" charset="-127"/>
                </a:rPr>
                <a:t>오유석</a:t>
              </a:r>
              <a:endParaRPr lang="ko-KR" altLang="en-US" sz="4800" dirty="0">
                <a:solidFill>
                  <a:prstClr val="white"/>
                </a:solidFill>
                <a:latin typeface="카페24 단정해" pitchFamily="2" charset="-127"/>
                <a:ea typeface="카페24 단정해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8323BC-04B8-E43D-EBA4-D1A4D7B37272}"/>
                </a:ext>
              </a:extLst>
            </p:cNvPr>
            <p:cNvSpPr txBox="1"/>
            <p:nvPr/>
          </p:nvSpPr>
          <p:spPr>
            <a:xfrm>
              <a:off x="9485392" y="3362934"/>
              <a:ext cx="14514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 latinLnBrk="1"/>
              <a:r>
                <a:rPr lang="ko-KR" altLang="en-US" sz="4800" dirty="0">
                  <a:solidFill>
                    <a:prstClr val="white"/>
                  </a:solidFill>
                  <a:latin typeface="카페24 단정해" pitchFamily="2" charset="-127"/>
                  <a:ea typeface="카페24 단정해" pitchFamily="2" charset="-127"/>
                </a:rPr>
                <a:t>강승희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FECDF6-24B6-D304-792E-0ABA2CC21B75}"/>
                </a:ext>
              </a:extLst>
            </p:cNvPr>
            <p:cNvSpPr/>
            <p:nvPr/>
          </p:nvSpPr>
          <p:spPr>
            <a:xfrm>
              <a:off x="4380718" y="1822815"/>
              <a:ext cx="6616839" cy="499472"/>
            </a:xfrm>
            <a:prstGeom prst="rect">
              <a:avLst/>
            </a:prstGeom>
            <a:solidFill>
              <a:srgbClr val="FC5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 latinLnBrk="1"/>
              <a:endParaRPr lang="ko-KR" altLang="en-US" sz="27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299BAE-DDBF-B515-D0A5-38974FABCE37}"/>
                </a:ext>
              </a:extLst>
            </p:cNvPr>
            <p:cNvSpPr txBox="1"/>
            <p:nvPr/>
          </p:nvSpPr>
          <p:spPr>
            <a:xfrm>
              <a:off x="7377080" y="1883779"/>
              <a:ext cx="624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 latinLnBrk="1"/>
              <a:r>
                <a:rPr lang="ko-KR" altLang="en-US" sz="2700" dirty="0">
                  <a:solidFill>
                    <a:prstClr val="white"/>
                  </a:solidFill>
                  <a:latin typeface="카페24 단정해" pitchFamily="2" charset="-127"/>
                  <a:ea typeface="카페24 단정해" pitchFamily="2" charset="-127"/>
                </a:rPr>
                <a:t>팀원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A13E0D-499E-7093-E5CF-10B18D40FDC8}"/>
                </a:ext>
              </a:extLst>
            </p:cNvPr>
            <p:cNvSpPr/>
            <p:nvPr/>
          </p:nvSpPr>
          <p:spPr>
            <a:xfrm>
              <a:off x="948921" y="5080001"/>
              <a:ext cx="3096510" cy="133626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 latinLnBrk="1"/>
              <a:endParaRPr lang="ko-KR" altLang="en-US" sz="27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9CAC40-E846-13C3-B2FD-15968EF53806}"/>
                </a:ext>
              </a:extLst>
            </p:cNvPr>
            <p:cNvSpPr/>
            <p:nvPr/>
          </p:nvSpPr>
          <p:spPr>
            <a:xfrm>
              <a:off x="10720487" y="5080001"/>
              <a:ext cx="554139" cy="133626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 latinLnBrk="1"/>
              <a:endParaRPr lang="ko-KR" altLang="en-US" sz="27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B90C720-6CCA-3C1D-2F80-D4A849EC1831}"/>
              </a:ext>
            </a:extLst>
          </p:cNvPr>
          <p:cNvSpPr txBox="1"/>
          <p:nvPr/>
        </p:nvSpPr>
        <p:spPr>
          <a:xfrm>
            <a:off x="2772046" y="7712634"/>
            <a:ext cx="219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3600" dirty="0">
                <a:solidFill>
                  <a:prstClr val="white"/>
                </a:solidFill>
                <a:latin typeface="카페24 단정해" pitchFamily="2" charset="-127"/>
                <a:ea typeface="카페24 단정해" pitchFamily="2" charset="-127"/>
              </a:rPr>
              <a:t>팀원역할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DE298A-4EF3-C135-8FEB-15F4E5BD5D7D}"/>
              </a:ext>
            </a:extLst>
          </p:cNvPr>
          <p:cNvSpPr txBox="1"/>
          <p:nvPr/>
        </p:nvSpPr>
        <p:spPr>
          <a:xfrm>
            <a:off x="6464597" y="7033601"/>
            <a:ext cx="90990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 latinLnBrk="1"/>
            <a:r>
              <a:rPr lang="ko-KR" altLang="en-US" sz="2700" dirty="0">
                <a:solidFill>
                  <a:prstClr val="white"/>
                </a:solidFill>
                <a:latin typeface="카페24 단정해" pitchFamily="2" charset="-127"/>
                <a:ea typeface="카페24 단정해" pitchFamily="2" charset="-127"/>
              </a:rPr>
              <a:t>저희는 </a:t>
            </a:r>
            <a:r>
              <a:rPr lang="ko-KR" altLang="en-US" sz="270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단정해" pitchFamily="2" charset="-127"/>
                <a:ea typeface="카페24 단정해" pitchFamily="2" charset="-127"/>
              </a:rPr>
              <a:t>수평적</a:t>
            </a:r>
            <a:r>
              <a:rPr lang="ko-KR" altLang="en-US" sz="2700" dirty="0">
                <a:solidFill>
                  <a:prstClr val="white"/>
                </a:solidFill>
                <a:latin typeface="카페24 단정해" pitchFamily="2" charset="-127"/>
                <a:ea typeface="카페24 단정해" pitchFamily="2" charset="-127"/>
              </a:rPr>
              <a:t>인 작업을 지향해 따로 역할을 나누지 않았습니다</a:t>
            </a:r>
            <a:endParaRPr lang="en-US" altLang="ko-KR" sz="2700" dirty="0">
              <a:solidFill>
                <a:prstClr val="white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defTabSz="1371600" latinLnBrk="1"/>
            <a:r>
              <a:rPr lang="ko-KR" altLang="en-US" sz="2700" dirty="0">
                <a:solidFill>
                  <a:prstClr val="white"/>
                </a:solidFill>
                <a:latin typeface="카페24 단정해" pitchFamily="2" charset="-127"/>
                <a:ea typeface="카페24 단정해" pitchFamily="2" charset="-127"/>
              </a:rPr>
              <a:t>모두 </a:t>
            </a:r>
            <a:r>
              <a:rPr lang="ko-KR" altLang="en-US" sz="270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단정해" pitchFamily="2" charset="-127"/>
                <a:ea typeface="카페24 단정해" pitchFamily="2" charset="-127"/>
              </a:rPr>
              <a:t>평등</a:t>
            </a:r>
            <a:r>
              <a:rPr lang="ko-KR" altLang="en-US" sz="2700" dirty="0">
                <a:solidFill>
                  <a:prstClr val="white"/>
                </a:solidFill>
                <a:latin typeface="카페24 단정해" pitchFamily="2" charset="-127"/>
                <a:ea typeface="카페24 단정해" pitchFamily="2" charset="-127"/>
              </a:rPr>
              <a:t>하고 동등하게 작업량이 같았습니다</a:t>
            </a:r>
            <a:r>
              <a:rPr lang="en-US" altLang="ko-KR" sz="2700" dirty="0">
                <a:solidFill>
                  <a:prstClr val="white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pPr defTabSz="1371600" latinLnBrk="1"/>
            <a:endParaRPr lang="en-US" altLang="ko-KR" sz="2700" dirty="0">
              <a:solidFill>
                <a:prstClr val="white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defTabSz="1371600" latinLnBrk="1"/>
            <a:r>
              <a:rPr lang="ko-KR" altLang="en-US" sz="270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단정해" pitchFamily="2" charset="-127"/>
                <a:ea typeface="카페24 단정해" pitchFamily="2" charset="-127"/>
              </a:rPr>
              <a:t>발표자료 제작</a:t>
            </a:r>
            <a:r>
              <a:rPr lang="en-US" altLang="ko-KR" sz="270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단정해" pitchFamily="2" charset="-127"/>
                <a:ea typeface="카페24 단정해" pitchFamily="2" charset="-127"/>
              </a:rPr>
              <a:t> : </a:t>
            </a:r>
            <a:r>
              <a:rPr lang="ko-KR" altLang="en-US" sz="2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카페24 단정해" pitchFamily="2" charset="-127"/>
                <a:ea typeface="카페24 단정해" pitchFamily="2" charset="-127"/>
              </a:rPr>
              <a:t>정우빈</a:t>
            </a:r>
            <a:endParaRPr lang="en-US" altLang="ko-KR" sz="2700" dirty="0">
              <a:solidFill>
                <a:prstClr val="black">
                  <a:lumMod val="75000"/>
                  <a:lumOff val="25000"/>
                </a:prstClr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defTabSz="1371600" latinLnBrk="1"/>
            <a:endParaRPr lang="en-US" altLang="ko-KR" sz="27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FA504194-CD3F-7AAD-06CF-AC085B94AAC4}"/>
              </a:ext>
            </a:extLst>
          </p:cNvPr>
          <p:cNvGrpSpPr/>
          <p:nvPr/>
        </p:nvGrpSpPr>
        <p:grpSpPr>
          <a:xfrm>
            <a:off x="-266667" y="543999"/>
            <a:ext cx="4872748" cy="479988"/>
            <a:chOff x="-266667" y="543999"/>
            <a:chExt cx="4872748" cy="479988"/>
          </a:xfrm>
        </p:grpSpPr>
        <p:grpSp>
          <p:nvGrpSpPr>
            <p:cNvPr id="27" name="그룹 1004">
              <a:extLst>
                <a:ext uri="{FF2B5EF4-FFF2-40B4-BE49-F238E27FC236}">
                  <a16:creationId xmlns:a16="http://schemas.microsoft.com/office/drawing/2014/main" id="{5359AE08-9A03-6798-83C4-62BC38A4D98A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4" name="Object 10">
                <a:extLst>
                  <a:ext uri="{FF2B5EF4-FFF2-40B4-BE49-F238E27FC236}">
                    <a16:creationId xmlns:a16="http://schemas.microsoft.com/office/drawing/2014/main" id="{373D16FD-7C91-D434-8BB7-ACF2562D4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4DB890DD-1CDF-80CF-3CDB-B735E781BDC5}"/>
                </a:ext>
              </a:extLst>
            </p:cNvPr>
            <p:cNvSpPr txBox="1"/>
            <p:nvPr/>
          </p:nvSpPr>
          <p:spPr>
            <a:xfrm>
              <a:off x="-227367" y="594816"/>
              <a:ext cx="4156627" cy="353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700" kern="0" spc="200" dirty="0" err="1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Bebas" pitchFamily="34" charset="0"/>
                </a:rPr>
                <a:t>팀명과</a:t>
              </a:r>
              <a:r>
                <a:rPr lang="ko-KR" altLang="en-US" sz="1700" kern="0" spc="200" dirty="0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Bebas" pitchFamily="34" charset="0"/>
                </a:rPr>
                <a:t> 조원역할</a:t>
              </a:r>
              <a:endParaRPr lang="en-US" sz="1700" dirty="0">
                <a:latin typeface="카페24 단정해" pitchFamily="2" charset="-127"/>
                <a:ea typeface="카페24 단정해" pitchFamily="2" charset="-127"/>
              </a:endParaRPr>
            </a:p>
          </p:txBody>
        </p:sp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29D32F02-F24E-E247-930D-B7900FFE65C9}"/>
                </a:ext>
              </a:extLst>
            </p:cNvPr>
            <p:cNvGrpSpPr/>
            <p:nvPr/>
          </p:nvGrpSpPr>
          <p:grpSpPr>
            <a:xfrm>
              <a:off x="3135513" y="543999"/>
              <a:ext cx="1470568" cy="479988"/>
              <a:chOff x="3135513" y="543999"/>
              <a:chExt cx="1470568" cy="479988"/>
            </a:xfrm>
          </p:grpSpPr>
          <p:grpSp>
            <p:nvGrpSpPr>
              <p:cNvPr id="30" name="그룹 1006">
                <a:extLst>
                  <a:ext uri="{FF2B5EF4-FFF2-40B4-BE49-F238E27FC236}">
                    <a16:creationId xmlns:a16="http://schemas.microsoft.com/office/drawing/2014/main" id="{BFC5DDFB-8C82-6CE7-FEE6-786C72AADCCA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33" name="Object 15">
                  <a:extLst>
                    <a:ext uri="{FF2B5EF4-FFF2-40B4-BE49-F238E27FC236}">
                      <a16:creationId xmlns:a16="http://schemas.microsoft.com/office/drawing/2014/main" id="{234E73E7-A9F1-51E4-07F6-C56404237F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32" name="Object 18">
                <a:extLst>
                  <a:ext uri="{FF2B5EF4-FFF2-40B4-BE49-F238E27FC236}">
                    <a16:creationId xmlns:a16="http://schemas.microsoft.com/office/drawing/2014/main" id="{83F99D9E-2DB6-5C94-702D-FB5F96A466C9}"/>
                  </a:ext>
                </a:extLst>
              </p:cNvPr>
              <p:cNvSpPr txBox="1"/>
              <p:nvPr/>
            </p:nvSpPr>
            <p:spPr>
              <a:xfrm>
                <a:off x="3135513" y="543999"/>
                <a:ext cx="1470568" cy="4799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Bebas" pitchFamily="34" charset="0"/>
                    <a:cs typeface="Bebas" pitchFamily="34" charset="0"/>
                  </a:rPr>
                  <a:t>001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166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A299A3-CB54-DA3C-C27D-60CE37A83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1" y="1594716"/>
            <a:ext cx="9097312" cy="80941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573003" y="6067950"/>
            <a:ext cx="909731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 err="1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팀명을</a:t>
            </a:r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 나타내는 </a:t>
            </a:r>
            <a:r>
              <a:rPr lang="ko-KR" altLang="en-US" sz="2000" kern="0" spc="-100" dirty="0">
                <a:latin typeface="S-Core Dream 2 ExtraLight" pitchFamily="34" charset="0"/>
                <a:cs typeface="S-Core Dream 2 ExtraLight" pitchFamily="34" charset="0"/>
              </a:rPr>
              <a:t>타이틀 </a:t>
            </a:r>
            <a:r>
              <a:rPr lang="ko-KR" altLang="en-US" sz="2000" kern="0" spc="-100" dirty="0">
                <a:highlight>
                  <a:srgbClr val="FFFF00"/>
                </a:highlight>
                <a:latin typeface="S-Core Dream 2 ExtraLight" pitchFamily="34" charset="0"/>
                <a:cs typeface="S-Core Dream 2 ExtraLight" pitchFamily="34" charset="0"/>
              </a:rPr>
              <a:t>애니메이션</a:t>
            </a:r>
            <a:endParaRPr lang="en-US" altLang="ko-KR" sz="2000" kern="0" spc="-100" dirty="0">
              <a:highlight>
                <a:srgbClr val="FFFF00"/>
              </a:highlight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altLang="ko-KR" sz="2000" kern="0" spc="-100" dirty="0">
              <a:solidFill>
                <a:srgbClr val="4E4E4E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팀원들의 </a:t>
            </a:r>
            <a:r>
              <a:rPr lang="ko-KR" altLang="en-US" sz="2000" kern="0" spc="-100" dirty="0" err="1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깃허브</a:t>
            </a:r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 주소 와 배우고 있는 깃과 </a:t>
            </a:r>
            <a:r>
              <a:rPr lang="ko-KR" altLang="en-US" sz="2000" kern="0" spc="-100" dirty="0" err="1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깃허브를</a:t>
            </a:r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  </a:t>
            </a:r>
            <a:r>
              <a:rPr lang="ko-KR" altLang="en-US" sz="2000" kern="0" spc="-100" dirty="0" err="1">
                <a:highlight>
                  <a:srgbClr val="FFFF00"/>
                </a:highlight>
                <a:latin typeface="S-Core Dream 2 ExtraLight" pitchFamily="34" charset="0"/>
                <a:cs typeface="S-Core Dream 2 ExtraLight" pitchFamily="34" charset="0"/>
              </a:rPr>
              <a:t>뱃지</a:t>
            </a:r>
            <a:r>
              <a:rPr lang="ko-KR" altLang="en-US" sz="2000" kern="0" spc="-100" dirty="0" err="1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로</a:t>
            </a:r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 표현</a:t>
            </a:r>
            <a:endParaRPr lang="en-US" altLang="ko-KR" sz="2000" kern="0" spc="-100" dirty="0">
              <a:solidFill>
                <a:srgbClr val="4E4E4E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altLang="ko-KR" sz="2000" kern="0" spc="-100" dirty="0">
              <a:solidFill>
                <a:srgbClr val="4E4E4E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ko-KR" altLang="en-US" sz="2000" kern="0" spc="-100" dirty="0" err="1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깃허브를</a:t>
            </a:r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 얼마나 이용했는지를 알 수 있는 </a:t>
            </a:r>
            <a:r>
              <a:rPr lang="ko-KR" altLang="en-US" sz="2000" kern="0" spc="-100" dirty="0" err="1">
                <a:solidFill>
                  <a:srgbClr val="4E4E4E"/>
                </a:solidFill>
                <a:highlight>
                  <a:srgbClr val="FFFF00"/>
                </a:highlight>
                <a:latin typeface="S-Core Dream 2 ExtraLight" pitchFamily="34" charset="0"/>
                <a:cs typeface="S-Core Dream 2 ExtraLight" pitchFamily="34" charset="0"/>
              </a:rPr>
              <a:t>깃허브</a:t>
            </a:r>
            <a:r>
              <a:rPr lang="ko-KR" altLang="en-US" sz="2000" kern="0" spc="-100" dirty="0">
                <a:solidFill>
                  <a:srgbClr val="4E4E4E"/>
                </a:solidFill>
                <a:highlight>
                  <a:srgbClr val="FFFF00"/>
                </a:highlight>
                <a:latin typeface="S-Core Dream 2 ExtraLight" pitchFamily="34" charset="0"/>
                <a:cs typeface="S-Core Dream 2 ExtraLight" pitchFamily="34" charset="0"/>
              </a:rPr>
              <a:t> </a:t>
            </a:r>
            <a:r>
              <a:rPr lang="ko-KR" altLang="en-US" sz="2000" kern="0" spc="-100" dirty="0" err="1">
                <a:solidFill>
                  <a:srgbClr val="4E4E4E"/>
                </a:solidFill>
                <a:highlight>
                  <a:srgbClr val="FFFF00"/>
                </a:highlight>
                <a:latin typeface="S-Core Dream 2 ExtraLight" pitchFamily="34" charset="0"/>
                <a:cs typeface="S-Core Dream 2 ExtraLight" pitchFamily="34" charset="0"/>
              </a:rPr>
              <a:t>스탯</a:t>
            </a:r>
            <a:r>
              <a:rPr lang="ko-KR" altLang="en-US" sz="2000" kern="0" spc="-100" dirty="0" err="1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을</a:t>
            </a:r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 </a:t>
            </a:r>
            <a:endParaRPr lang="en-US" altLang="ko-KR" sz="2000" kern="0" spc="-100" dirty="0">
              <a:solidFill>
                <a:srgbClr val="4E4E4E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</a:rPr>
              <a:t>통해 </a:t>
            </a:r>
            <a:r>
              <a:rPr lang="ko-KR" altLang="en-US" sz="2000" kern="0" spc="-100" dirty="0" err="1">
                <a:solidFill>
                  <a:srgbClr val="4E4E4E"/>
                </a:solidFill>
                <a:latin typeface="S-Core Dream 2 ExtraLight" pitchFamily="34" charset="0"/>
              </a:rPr>
              <a:t>깃허브</a:t>
            </a:r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</a:rPr>
              <a:t> 프로필을 깔끔하게 구축</a:t>
            </a:r>
            <a:endParaRPr lang="en-US" sz="2000" dirty="0"/>
          </a:p>
        </p:txBody>
      </p:sp>
      <p:sp>
        <p:nvSpPr>
          <p:cNvPr id="6" name="Object 6"/>
          <p:cNvSpPr txBox="1"/>
          <p:nvPr/>
        </p:nvSpPr>
        <p:spPr>
          <a:xfrm>
            <a:off x="10573003" y="2185991"/>
            <a:ext cx="8202410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800" dirty="0">
                <a:solidFill>
                  <a:srgbClr val="4E4E4E"/>
                </a:solidFill>
                <a:latin typeface="Bebas" pitchFamily="34" charset="0"/>
                <a:cs typeface="Bebas" pitchFamily="34" charset="0"/>
              </a:rPr>
              <a:t>                           </a:t>
            </a:r>
            <a:r>
              <a:rPr lang="ko-KR" altLang="en-US" sz="6000" kern="0" spc="800" dirty="0" err="1">
                <a:solidFill>
                  <a:srgbClr val="4E4E4E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rPr>
              <a:t>깃허브</a:t>
            </a:r>
            <a:r>
              <a:rPr lang="ko-KR" altLang="en-US" sz="6000" kern="0" spc="800" dirty="0">
                <a:solidFill>
                  <a:srgbClr val="4E4E4E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rPr>
              <a:t> 프로파일 </a:t>
            </a:r>
            <a:endParaRPr lang="en-US" altLang="ko-KR" sz="6000" kern="0" spc="800" dirty="0">
              <a:solidFill>
                <a:srgbClr val="4E4E4E"/>
              </a:solidFill>
              <a:latin typeface="카페24 단정해" pitchFamily="2" charset="-127"/>
              <a:ea typeface="카페24 단정해" pitchFamily="2" charset="-127"/>
              <a:cs typeface="Bebas" pitchFamily="34" charset="0"/>
            </a:endParaRPr>
          </a:p>
          <a:p>
            <a:r>
              <a:rPr lang="ko-KR" altLang="en-US" sz="6000" kern="0" spc="800" dirty="0">
                <a:solidFill>
                  <a:srgbClr val="4E4E4E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rPr>
              <a:t>특징</a:t>
            </a:r>
            <a:endParaRPr lang="en-US" sz="6000" kern="0" spc="800" dirty="0">
              <a:solidFill>
                <a:srgbClr val="4E4E4E"/>
              </a:solidFill>
              <a:latin typeface="카페24 단정해" pitchFamily="2" charset="-127"/>
              <a:ea typeface="카페24 단정해" pitchFamily="2" charset="-127"/>
              <a:cs typeface="Bebas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810671" y="4536606"/>
            <a:ext cx="2822719" cy="187057"/>
            <a:chOff x="13810671" y="4536606"/>
            <a:chExt cx="2822719" cy="1870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0671" y="4536606"/>
              <a:ext cx="2822719" cy="1870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6667" y="574530"/>
            <a:ext cx="4872748" cy="395350"/>
            <a:chOff x="-266667" y="574530"/>
            <a:chExt cx="4872748" cy="3953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>
              <a:off x="-152400" y="574530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00" kern="0" spc="200" dirty="0" err="1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Bebas" pitchFamily="34" charset="0"/>
                </a:rPr>
                <a:t>깃허브</a:t>
              </a:r>
              <a:r>
                <a:rPr lang="ko-KR" altLang="en-US" sz="1800" kern="0" spc="200" dirty="0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Bebas" pitchFamily="34" charset="0"/>
                </a:rPr>
                <a:t> 프로파일 특징</a:t>
              </a:r>
              <a:endParaRPr lang="en-US" dirty="0">
                <a:latin typeface="카페24 단정해" pitchFamily="2" charset="-127"/>
                <a:ea typeface="카페24 단정해" pitchFamily="2" charset="-127"/>
              </a:endParaRPr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3135513" y="598107"/>
              <a:ext cx="1470568" cy="371773"/>
              <a:chOff x="3135513" y="598107"/>
              <a:chExt cx="1470568" cy="37177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19" name="Object 19"/>
              <p:cNvSpPr txBox="1"/>
              <p:nvPr/>
            </p:nvSpPr>
            <p:spPr>
              <a:xfrm>
                <a:off x="3135513" y="599327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kern="0" spc="200" dirty="0">
                    <a:solidFill>
                      <a:srgbClr val="FFFFFF"/>
                    </a:solidFill>
                    <a:latin typeface="Bebas" pitchFamily="34" charset="0"/>
                    <a:cs typeface="Bebas" pitchFamily="34" charset="0"/>
                  </a:rPr>
                  <a:t>002</a:t>
                </a:r>
                <a:endParaRPr lang="en-US" altLang="ko-KR" dirty="0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0ED07D-5ECB-845C-D23C-CD3C24132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3" r="27691"/>
          <a:stretch/>
        </p:blipFill>
        <p:spPr>
          <a:xfrm>
            <a:off x="-533400" y="-1"/>
            <a:ext cx="6788575" cy="1045714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7997" y="3604580"/>
            <a:ext cx="6576558" cy="25237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0" kern="0" spc="2700" dirty="0">
                <a:solidFill>
                  <a:srgbClr val="FFFFFF"/>
                </a:solidFill>
                <a:latin typeface="Bahnschrift SemiBold" panose="020B0502040204020203" pitchFamily="34" charset="0"/>
                <a:ea typeface="카페24 단정해" pitchFamily="2" charset="-127"/>
                <a:cs typeface="Bebas" pitchFamily="34" charset="0"/>
              </a:rPr>
              <a:t>Basic</a:t>
            </a:r>
          </a:p>
          <a:p>
            <a:pPr algn="ctr"/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447619" y="3467988"/>
            <a:ext cx="10133333" cy="187057"/>
            <a:chOff x="5447619" y="3467988"/>
            <a:chExt cx="10133333" cy="187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7619" y="3467988"/>
              <a:ext cx="10133333" cy="187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164106" y="8214232"/>
            <a:ext cx="905384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따로 </a:t>
            </a:r>
            <a:r>
              <a:rPr lang="ko-KR" altLang="en-US" sz="1800" kern="0" spc="-100" dirty="0" err="1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깃허브</a:t>
            </a:r>
            <a:r>
              <a:rPr lang="ko-KR" altLang="en-US" sz="18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 구축에  따로 </a:t>
            </a:r>
            <a:r>
              <a:rPr lang="ko-KR" altLang="en-US" sz="1800" kern="0" spc="-100" dirty="0">
                <a:solidFill>
                  <a:srgbClr val="4E4E4E"/>
                </a:solidFill>
                <a:highlight>
                  <a:srgbClr val="FFFF00"/>
                </a:highlight>
                <a:latin typeface="S-Core Dream 2 ExtraLight" pitchFamily="34" charset="0"/>
                <a:cs typeface="S-Core Dream 2 ExtraLight" pitchFamily="34" charset="0"/>
              </a:rPr>
              <a:t>차별성</a:t>
            </a:r>
            <a:r>
              <a:rPr lang="ko-KR" altLang="en-US" sz="18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을 두지 않았다</a:t>
            </a:r>
            <a:endParaRPr lang="en-US" altLang="ko-KR" sz="1800" kern="0" spc="-100" dirty="0">
              <a:solidFill>
                <a:srgbClr val="4E4E4E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altLang="ko-KR" sz="1800" kern="0" spc="-100" dirty="0">
              <a:solidFill>
                <a:srgbClr val="4E4E4E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ko-KR" altLang="en-US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교수님의 </a:t>
            </a:r>
            <a:r>
              <a:rPr lang="ko-KR" altLang="en-US" kern="0" spc="-100" dirty="0" err="1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깃허브를</a:t>
            </a:r>
            <a:r>
              <a:rPr lang="ko-KR" altLang="en-US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 토대로 </a:t>
            </a:r>
            <a:r>
              <a:rPr lang="ko-KR" altLang="en-US" kern="0" spc="-100" dirty="0">
                <a:solidFill>
                  <a:srgbClr val="4E4E4E"/>
                </a:solidFill>
                <a:highlight>
                  <a:srgbClr val="FFFF00"/>
                </a:highlight>
                <a:latin typeface="S-Core Dream 2 ExtraLight" pitchFamily="34" charset="0"/>
                <a:cs typeface="S-Core Dream 2 ExtraLight" pitchFamily="34" charset="0"/>
              </a:rPr>
              <a:t>기본</a:t>
            </a:r>
            <a:r>
              <a:rPr lang="ko-KR" altLang="en-US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을 중점으로 </a:t>
            </a:r>
            <a:r>
              <a:rPr lang="ko-KR" altLang="en-US" kern="0" spc="-100" dirty="0" err="1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깃허브를</a:t>
            </a:r>
            <a:r>
              <a:rPr lang="ko-KR" altLang="en-US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 구축해 보았다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164106" y="7612477"/>
            <a:ext cx="375724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kern="0" spc="-100" dirty="0" err="1">
                <a:solidFill>
                  <a:srgbClr val="4E4E4E"/>
                </a:solidFill>
                <a:latin typeface="카페24 단정해" pitchFamily="2" charset="-127"/>
                <a:ea typeface="카페24 단정해" pitchFamily="2" charset="-127"/>
                <a:cs typeface="S-Core Dream 6 Bold" pitchFamily="34" charset="0"/>
              </a:rPr>
              <a:t>깃허브</a:t>
            </a:r>
            <a:r>
              <a:rPr lang="ko-KR" altLang="en-US" sz="2400" kern="0" spc="-100" dirty="0">
                <a:solidFill>
                  <a:srgbClr val="4E4E4E"/>
                </a:solidFill>
                <a:latin typeface="카페24 단정해" pitchFamily="2" charset="-127"/>
                <a:ea typeface="카페24 단정해" pitchFamily="2" charset="-127"/>
                <a:cs typeface="S-Core Dream 6 Bold" pitchFamily="34" charset="0"/>
              </a:rPr>
              <a:t> 구축 차별성</a:t>
            </a:r>
            <a:endParaRPr lang="en-US" dirty="0">
              <a:latin typeface="카페24 단정해" pitchFamily="2" charset="-127"/>
              <a:ea typeface="카페24 단정해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-266667" y="548511"/>
            <a:ext cx="4876535" cy="421369"/>
            <a:chOff x="-266667" y="548511"/>
            <a:chExt cx="4876535" cy="4213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8" name="Object 18"/>
            <p:cNvSpPr txBox="1"/>
            <p:nvPr/>
          </p:nvSpPr>
          <p:spPr>
            <a:xfrm>
              <a:off x="0" y="548511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 err="1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Bebas" pitchFamily="34" charset="0"/>
                </a:rPr>
                <a:t>깃허브</a:t>
              </a:r>
              <a:r>
                <a:rPr lang="ko-KR" altLang="en-US" kern="0" spc="200" dirty="0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Bebas" pitchFamily="34" charset="0"/>
                </a:rPr>
                <a:t> 구축 차별성</a:t>
              </a:r>
              <a:endParaRPr lang="en-US" dirty="0">
                <a:latin typeface="카페24 단정해" pitchFamily="2" charset="-127"/>
                <a:ea typeface="카페24 단정해" pitchFamily="2" charset="-127"/>
              </a:endParaRPr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3139300" y="548511"/>
              <a:ext cx="1470568" cy="421369"/>
              <a:chOff x="3139300" y="548511"/>
              <a:chExt cx="1470568" cy="42136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3" name="Object 23"/>
              <p:cNvSpPr txBox="1"/>
              <p:nvPr/>
            </p:nvSpPr>
            <p:spPr>
              <a:xfrm>
                <a:off x="3139300" y="548511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Bebas" pitchFamily="34" charset="0"/>
                    <a:cs typeface="Bebas" pitchFamily="34" charset="0"/>
                  </a:rPr>
                  <a:t>003</a:t>
                </a:r>
                <a:endParaRPr lang="en-US" dirty="0"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AEC3928-58AE-464F-9C49-4CF90949C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297" y="1216950"/>
            <a:ext cx="5921608" cy="59216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309581" y="6103832"/>
            <a:ext cx="1005724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저장소는  관련 있는 파일들을 모아</a:t>
            </a:r>
            <a:endParaRPr lang="en-US" altLang="ko-KR" sz="2000" kern="0" spc="-100" dirty="0">
              <a:solidFill>
                <a:srgbClr val="4E4E4E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따로 저장소를 만들어 한곳에 모아 놓았다</a:t>
            </a:r>
            <a:endParaRPr lang="en-US" altLang="ko-KR" sz="2000" kern="0" spc="-100" dirty="0">
              <a:solidFill>
                <a:srgbClr val="4E4E4E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000" kern="0" spc="-100" dirty="0">
              <a:solidFill>
                <a:srgbClr val="4E4E4E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위키에는 </a:t>
            </a:r>
            <a:r>
              <a:rPr lang="ko-KR" altLang="en-US" sz="2000" kern="0" spc="-100" dirty="0">
                <a:solidFill>
                  <a:srgbClr val="4E4E4E"/>
                </a:solidFill>
                <a:highlight>
                  <a:srgbClr val="FFFF00"/>
                </a:highlight>
                <a:latin typeface="S-Core Dream 2 ExtraLight" pitchFamily="34" charset="0"/>
                <a:cs typeface="S-Core Dream 2 ExtraLight" pitchFamily="34" charset="0"/>
              </a:rPr>
              <a:t>과제 정리 및  일정 </a:t>
            </a:r>
            <a:endParaRPr lang="en-US" altLang="ko-KR" sz="2000" kern="0" spc="-100" dirty="0">
              <a:solidFill>
                <a:srgbClr val="4E4E4E"/>
              </a:solidFill>
              <a:highlight>
                <a:srgbClr val="FFFF00"/>
              </a:highlight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깃 허브를 구축할 때  </a:t>
            </a:r>
            <a:r>
              <a:rPr lang="ko-KR" altLang="en-US" sz="2000" kern="0" spc="-100" dirty="0">
                <a:solidFill>
                  <a:srgbClr val="4E4E4E"/>
                </a:solidFill>
                <a:highlight>
                  <a:srgbClr val="FFFF00"/>
                </a:highlight>
                <a:latin typeface="S-Core Dream 2 ExtraLight" pitchFamily="34" charset="0"/>
                <a:cs typeface="S-Core Dream 2 ExtraLight" pitchFamily="34" charset="0"/>
              </a:rPr>
              <a:t>유용한 단축키 </a:t>
            </a:r>
            <a:r>
              <a:rPr lang="ko-KR" altLang="en-US" sz="20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등을 정리해 놓았다</a:t>
            </a:r>
            <a:endParaRPr lang="en-US" sz="2000" dirty="0"/>
          </a:p>
        </p:txBody>
      </p:sp>
      <p:sp>
        <p:nvSpPr>
          <p:cNvPr id="6" name="Object 6"/>
          <p:cNvSpPr txBox="1"/>
          <p:nvPr/>
        </p:nvSpPr>
        <p:spPr>
          <a:xfrm>
            <a:off x="1309581" y="2266761"/>
            <a:ext cx="8202410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6000" kern="0" spc="800" dirty="0">
              <a:solidFill>
                <a:srgbClr val="4E4E4E"/>
              </a:solidFill>
              <a:latin typeface="카페24 단정해" pitchFamily="2" charset="-127"/>
              <a:ea typeface="카페24 단정해" pitchFamily="2" charset="-127"/>
              <a:cs typeface="Bebas" pitchFamily="34" charset="0"/>
            </a:endParaRPr>
          </a:p>
          <a:p>
            <a:r>
              <a:rPr lang="ko-KR" altLang="en-US" sz="6000" kern="0" spc="800" dirty="0" err="1">
                <a:solidFill>
                  <a:srgbClr val="4E4E4E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rPr>
              <a:t>깃허브</a:t>
            </a:r>
            <a:r>
              <a:rPr lang="ko-KR" altLang="en-US" sz="6000" kern="0" spc="800" dirty="0">
                <a:solidFill>
                  <a:srgbClr val="4E4E4E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rPr>
              <a:t> 저장소 및 </a:t>
            </a:r>
            <a:r>
              <a:rPr lang="ko-KR" altLang="en-US" sz="6000" kern="0" spc="800" dirty="0" err="1">
                <a:solidFill>
                  <a:srgbClr val="4E4E4E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rPr>
              <a:t>위키구조</a:t>
            </a:r>
            <a:endParaRPr lang="en-US" sz="6000" kern="0" spc="800" dirty="0">
              <a:solidFill>
                <a:srgbClr val="4E4E4E"/>
              </a:solidFill>
              <a:latin typeface="카페24 단정해" pitchFamily="2" charset="-127"/>
              <a:ea typeface="카페24 단정해" pitchFamily="2" charset="-127"/>
              <a:cs typeface="Bebas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191688" y="4617375"/>
            <a:ext cx="2822719" cy="187057"/>
            <a:chOff x="5191688" y="4617375"/>
            <a:chExt cx="2822719" cy="1870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1688" y="4617375"/>
              <a:ext cx="2822719" cy="1870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66667" y="574530"/>
            <a:ext cx="4872748" cy="395350"/>
            <a:chOff x="-266667" y="574530"/>
            <a:chExt cx="4872748" cy="3953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-266667" y="574530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kern="0" spc="200" dirty="0" err="1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</a:rPr>
                <a:t>깃허브</a:t>
              </a:r>
              <a:r>
                <a:rPr lang="ko-KR" altLang="en-US" kern="0" spc="200" dirty="0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</a:rPr>
                <a:t> 저장소 및 </a:t>
              </a:r>
              <a:r>
                <a:rPr lang="ko-KR" altLang="en-US" kern="0" spc="200" dirty="0" err="1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</a:rPr>
                <a:t>위키구조</a:t>
              </a:r>
              <a:endParaRPr lang="en-US" dirty="0">
                <a:latin typeface="카페24 단정해" pitchFamily="2" charset="-127"/>
                <a:ea typeface="카페24 단정해" pitchFamily="2" charset="-127"/>
              </a:endParaRPr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3135513" y="598107"/>
              <a:ext cx="1470568" cy="371773"/>
              <a:chOff x="3135513" y="598107"/>
              <a:chExt cx="1470568" cy="37177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2" name="Object 22"/>
              <p:cNvSpPr txBox="1"/>
              <p:nvPr/>
            </p:nvSpPr>
            <p:spPr>
              <a:xfrm>
                <a:off x="3135513" y="598107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Bebas" pitchFamily="34" charset="0"/>
                    <a:cs typeface="Bebas" pitchFamily="34" charset="0"/>
                  </a:rPr>
                  <a:t>004</a:t>
                </a:r>
                <a:endParaRPr lang="en-US" dirty="0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7023378-FBE1-C36F-B078-CCF38ABFF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197249"/>
            <a:ext cx="7043930" cy="63788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EFEE99-0EC2-AA89-E583-39EE414F81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0"/>
          <a:stretch/>
        </p:blipFill>
        <p:spPr>
          <a:xfrm>
            <a:off x="9742614" y="1562100"/>
            <a:ext cx="9878435" cy="49319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4B244C-10C2-FC31-5A92-BD8C7E91F79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68708-AA91-8C29-8645-1D43F30ED472}"/>
              </a:ext>
            </a:extLst>
          </p:cNvPr>
          <p:cNvSpPr txBox="1"/>
          <p:nvPr/>
        </p:nvSpPr>
        <p:spPr>
          <a:xfrm>
            <a:off x="838200" y="4589502"/>
            <a:ext cx="16611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 err="1">
                <a:solidFill>
                  <a:srgbClr val="FC5230"/>
                </a:solidFill>
                <a:latin typeface="카페24 단정해" pitchFamily="2" charset="-127"/>
                <a:ea typeface="카페24 단정해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betrayedpeople</a:t>
            </a:r>
            <a:r>
              <a:rPr lang="en-US" altLang="ko-KR" sz="6600" dirty="0">
                <a:solidFill>
                  <a:srgbClr val="FC5230"/>
                </a:solidFill>
                <a:latin typeface="카페24 단정해" pitchFamily="2" charset="-127"/>
                <a:ea typeface="카페24 단정해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n-US" altLang="ko-KR" sz="6600" dirty="0" err="1">
                <a:solidFill>
                  <a:srgbClr val="FC5230"/>
                </a:solidFill>
                <a:latin typeface="카페24 단정해" pitchFamily="2" charset="-127"/>
                <a:ea typeface="카페24 단정해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oss</a:t>
            </a:r>
            <a:r>
              <a:rPr lang="en-US" altLang="ko-KR" sz="6600" dirty="0">
                <a:solidFill>
                  <a:srgbClr val="FC5230"/>
                </a:solidFill>
                <a:latin typeface="카페24 단정해" pitchFamily="2" charset="-127"/>
                <a:ea typeface="카페24 단정해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team3)(github.com)</a:t>
            </a:r>
            <a:endParaRPr lang="ko-KR" altLang="en-US" sz="6600" dirty="0">
              <a:solidFill>
                <a:srgbClr val="FC523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grpSp>
        <p:nvGrpSpPr>
          <p:cNvPr id="6" name="그룹 1014">
            <a:extLst>
              <a:ext uri="{FF2B5EF4-FFF2-40B4-BE49-F238E27FC236}">
                <a16:creationId xmlns:a16="http://schemas.microsoft.com/office/drawing/2014/main" id="{87F45F9D-27B4-6087-9571-9C182EDC844E}"/>
              </a:ext>
            </a:extLst>
          </p:cNvPr>
          <p:cNvGrpSpPr/>
          <p:nvPr/>
        </p:nvGrpSpPr>
        <p:grpSpPr>
          <a:xfrm>
            <a:off x="-266667" y="598107"/>
            <a:ext cx="4861435" cy="371773"/>
            <a:chOff x="-266667" y="598107"/>
            <a:chExt cx="4861435" cy="371773"/>
          </a:xfrm>
        </p:grpSpPr>
        <p:grpSp>
          <p:nvGrpSpPr>
            <p:cNvPr id="7" name="그룹 1015">
              <a:extLst>
                <a:ext uri="{FF2B5EF4-FFF2-40B4-BE49-F238E27FC236}">
                  <a16:creationId xmlns:a16="http://schemas.microsoft.com/office/drawing/2014/main" id="{635A94F1-262D-BFB7-F3F5-87A74B1136D0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13" name="Object 43">
                <a:extLst>
                  <a:ext uri="{FF2B5EF4-FFF2-40B4-BE49-F238E27FC236}">
                    <a16:creationId xmlns:a16="http://schemas.microsoft.com/office/drawing/2014/main" id="{E1B0DDE0-A816-55FA-9A3F-EED8AA791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8" name="Object 46">
              <a:extLst>
                <a:ext uri="{FF2B5EF4-FFF2-40B4-BE49-F238E27FC236}">
                  <a16:creationId xmlns:a16="http://schemas.microsoft.com/office/drawing/2014/main" id="{9D19569C-B81A-3E8D-9C2D-0A09A18636BF}"/>
                </a:ext>
              </a:extLst>
            </p:cNvPr>
            <p:cNvSpPr txBox="1"/>
            <p:nvPr/>
          </p:nvSpPr>
          <p:spPr>
            <a:xfrm>
              <a:off x="0" y="598107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00" kern="0" spc="200" dirty="0" err="1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Bebas" pitchFamily="34" charset="0"/>
                </a:rPr>
                <a:t>깃허브</a:t>
              </a:r>
              <a:r>
                <a:rPr lang="ko-KR" altLang="en-US" sz="1800" kern="0" spc="200" dirty="0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Bebas" pitchFamily="34" charset="0"/>
                </a:rPr>
                <a:t> 구축 소개</a:t>
              </a:r>
              <a:endParaRPr lang="en-US" dirty="0">
                <a:latin typeface="카페24 단정해" pitchFamily="2" charset="-127"/>
                <a:ea typeface="카페24 단정해" pitchFamily="2" charset="-127"/>
              </a:endParaRPr>
            </a:p>
          </p:txBody>
        </p:sp>
        <p:grpSp>
          <p:nvGrpSpPr>
            <p:cNvPr id="9" name="그룹 1016">
              <a:extLst>
                <a:ext uri="{FF2B5EF4-FFF2-40B4-BE49-F238E27FC236}">
                  <a16:creationId xmlns:a16="http://schemas.microsoft.com/office/drawing/2014/main" id="{2CE78B05-D529-EDBD-727B-14E191BE048A}"/>
                </a:ext>
              </a:extLst>
            </p:cNvPr>
            <p:cNvGrpSpPr/>
            <p:nvPr/>
          </p:nvGrpSpPr>
          <p:grpSpPr>
            <a:xfrm>
              <a:off x="3124200" y="598107"/>
              <a:ext cx="1470568" cy="371773"/>
              <a:chOff x="3124200" y="598107"/>
              <a:chExt cx="1470568" cy="371773"/>
            </a:xfrm>
          </p:grpSpPr>
          <p:grpSp>
            <p:nvGrpSpPr>
              <p:cNvPr id="10" name="그룹 1017">
                <a:extLst>
                  <a:ext uri="{FF2B5EF4-FFF2-40B4-BE49-F238E27FC236}">
                    <a16:creationId xmlns:a16="http://schemas.microsoft.com/office/drawing/2014/main" id="{7922732C-0077-DC41-3314-B8DB9FB813FE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12" name="Object 48">
                  <a:extLst>
                    <a:ext uri="{FF2B5EF4-FFF2-40B4-BE49-F238E27FC236}">
                      <a16:creationId xmlns:a16="http://schemas.microsoft.com/office/drawing/2014/main" id="{495340EE-7C83-8368-3E9C-0DE5A6707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11" name="Object 51">
                <a:extLst>
                  <a:ext uri="{FF2B5EF4-FFF2-40B4-BE49-F238E27FC236}">
                    <a16:creationId xmlns:a16="http://schemas.microsoft.com/office/drawing/2014/main" id="{C517D613-384B-86D8-0C3C-BC7B5331D844}"/>
                  </a:ext>
                </a:extLst>
              </p:cNvPr>
              <p:cNvSpPr txBox="1"/>
              <p:nvPr/>
            </p:nvSpPr>
            <p:spPr>
              <a:xfrm>
                <a:off x="3124200" y="60054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Bebas" pitchFamily="34" charset="0"/>
                    <a:cs typeface="Bebas" pitchFamily="34" charset="0"/>
                  </a:rPr>
                  <a:t>005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74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4AAEC2-6E30-F42F-86AE-CE4E65E1E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72" y="4160955"/>
            <a:ext cx="3039082" cy="30390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D9E38C-701A-3DCC-B690-50B949476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4" y="4140923"/>
            <a:ext cx="3000000" cy="30390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6CFCE3-F9BA-9159-105D-1B2606232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477" y="4180005"/>
            <a:ext cx="3000000" cy="3000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617441" y="2071301"/>
            <a:ext cx="1197383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800" dirty="0" err="1">
                <a:solidFill>
                  <a:srgbClr val="FC5230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rPr>
              <a:t>깃허브</a:t>
            </a:r>
            <a:r>
              <a:rPr lang="ko-KR" altLang="en-US" sz="6000" kern="0" spc="800" dirty="0">
                <a:solidFill>
                  <a:srgbClr val="4E4E4E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rPr>
              <a:t> 구축 후기</a:t>
            </a:r>
            <a:endParaRPr lang="en-US" dirty="0">
              <a:latin typeface="카페24 단정해" pitchFamily="2" charset="-127"/>
              <a:ea typeface="카페24 단정해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188640" y="2418642"/>
            <a:ext cx="8401836" cy="187057"/>
            <a:chOff x="8188640" y="2418642"/>
            <a:chExt cx="8401836" cy="187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8640" y="2418642"/>
              <a:ext cx="8401836" cy="187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21572" y="7531115"/>
            <a:ext cx="4586919" cy="2710210"/>
            <a:chOff x="6621572" y="7531115"/>
            <a:chExt cx="4586919" cy="2710210"/>
          </a:xfrm>
        </p:grpSpPr>
        <p:sp>
          <p:nvSpPr>
            <p:cNvPr id="20" name="Object 20"/>
            <p:cNvSpPr txBox="1"/>
            <p:nvPr/>
          </p:nvSpPr>
          <p:spPr>
            <a:xfrm>
              <a:off x="6621572" y="8210000"/>
              <a:ext cx="4586919" cy="2031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</a:rPr>
                <a:t>처음 해보는 </a:t>
              </a:r>
              <a:r>
                <a:rPr lang="ko-KR" altLang="en-US" kern="0" spc="-100" dirty="0" err="1">
                  <a:solidFill>
                    <a:srgbClr val="4E4E4E"/>
                  </a:solidFill>
                  <a:latin typeface="S-Core Dream 2 ExtraLight" pitchFamily="34" charset="0"/>
                </a:rPr>
                <a:t>깃허브</a:t>
              </a:r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</a:rPr>
                <a:t> 구축이라</a:t>
              </a:r>
              <a:endParaRPr lang="en-US" altLang="ko-KR" kern="0" spc="-100" dirty="0">
                <a:solidFill>
                  <a:srgbClr val="4E4E4E"/>
                </a:solidFill>
                <a:latin typeface="S-Core Dream 2 ExtraLight" pitchFamily="34" charset="0"/>
              </a:endParaRPr>
            </a:p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</a:rPr>
                <a:t>조금 어려웠지만 하나하나 해 </a:t>
              </a:r>
              <a:endParaRPr lang="en-US" altLang="ko-KR" kern="0" spc="-100" dirty="0">
                <a:solidFill>
                  <a:srgbClr val="4E4E4E"/>
                </a:solidFill>
                <a:latin typeface="S-Core Dream 2 ExtraLight" pitchFamily="34" charset="0"/>
              </a:endParaRPr>
            </a:p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</a:rPr>
                <a:t>나아가면서 조금의 성취감과</a:t>
              </a:r>
              <a:endParaRPr lang="en-US" altLang="ko-KR" kern="0" spc="-100" dirty="0">
                <a:solidFill>
                  <a:srgbClr val="4E4E4E"/>
                </a:solidFill>
                <a:latin typeface="S-Core Dream 2 ExtraLight" pitchFamily="34" charset="0"/>
              </a:endParaRPr>
            </a:p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</a:rPr>
                <a:t>함께 감이 좀 잡혔던 것 같다</a:t>
              </a:r>
              <a:endParaRPr lang="en-US" altLang="ko-KR" kern="0" spc="-100" dirty="0">
                <a:solidFill>
                  <a:srgbClr val="4E4E4E"/>
                </a:solidFill>
                <a:latin typeface="S-Core Dream 2 ExtraLight" pitchFamily="34" charset="0"/>
              </a:endParaRPr>
            </a:p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</a:rPr>
                <a:t>나중에 </a:t>
              </a:r>
              <a:r>
                <a:rPr lang="ko-KR" altLang="en-US" kern="0" spc="-100" dirty="0" err="1">
                  <a:solidFill>
                    <a:srgbClr val="4E4E4E"/>
                  </a:solidFill>
                  <a:latin typeface="S-Core Dream 2 ExtraLight" pitchFamily="34" charset="0"/>
                </a:rPr>
                <a:t>깃허브를</a:t>
              </a:r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</a:rPr>
                <a:t> 구축 할 때</a:t>
              </a:r>
              <a:endParaRPr lang="en-US" altLang="ko-KR" kern="0" spc="-100" dirty="0">
                <a:solidFill>
                  <a:srgbClr val="4E4E4E"/>
                </a:solidFill>
                <a:latin typeface="S-Core Dream 2 ExtraLight" pitchFamily="34" charset="0"/>
              </a:endParaRPr>
            </a:p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</a:rPr>
                <a:t>접목시켜 사용 할 수 있을 것</a:t>
              </a:r>
              <a:endParaRPr lang="en-US" altLang="ko-KR" kern="0" spc="-100" dirty="0">
                <a:solidFill>
                  <a:srgbClr val="4E4E4E"/>
                </a:solidFill>
                <a:latin typeface="S-Core Dream 2 ExtraLight" pitchFamily="34" charset="0"/>
              </a:endParaRPr>
            </a:p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</a:rPr>
                <a:t>같다</a:t>
              </a:r>
              <a:endParaRPr lang="en-US" altLang="ko-KR" kern="0" spc="-100" dirty="0">
                <a:solidFill>
                  <a:srgbClr val="4E4E4E"/>
                </a:solidFill>
                <a:latin typeface="S-Core Dream 2 ExtraLight" pitchFamily="34" charset="0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621572" y="7531115"/>
              <a:ext cx="37572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kern="0" spc="-100" dirty="0" err="1">
                  <a:solidFill>
                    <a:srgbClr val="4E4E4E"/>
                  </a:solidFill>
                  <a:latin typeface="S-Core Dream 6 Bold" pitchFamily="34" charset="0"/>
                  <a:cs typeface="S-Core Dream 6 Bold" pitchFamily="34" charset="0"/>
                </a:rPr>
                <a:t>정우빈</a:t>
              </a:r>
              <a:endParaRPr lang="en-US" dirty="0"/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10106024" y="7620274"/>
            <a:ext cx="4586919" cy="2621051"/>
            <a:chOff x="10106024" y="7620274"/>
            <a:chExt cx="4586919" cy="2621051"/>
          </a:xfrm>
        </p:grpSpPr>
        <p:sp>
          <p:nvSpPr>
            <p:cNvPr id="29" name="Object 29"/>
            <p:cNvSpPr txBox="1"/>
            <p:nvPr/>
          </p:nvSpPr>
          <p:spPr>
            <a:xfrm>
              <a:off x="10106024" y="8210000"/>
              <a:ext cx="4586919" cy="2031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처음에는 </a:t>
              </a:r>
              <a:r>
                <a:rPr lang="ko-KR" altLang="en-US" sz="1800" kern="0" spc="-100" dirty="0" err="1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깃허브로</a:t>
              </a:r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 작업하는 게 </a:t>
              </a:r>
              <a:endParaRPr lang="en-US" altLang="ko-KR" sz="18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  <a:p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많이 어색하고 불편했는데 갈수록 </a:t>
              </a:r>
              <a:endParaRPr lang="en-US" altLang="ko-KR" sz="18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  <a:p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조금씩 이해하고 적응이 되었던 것</a:t>
              </a:r>
              <a:endParaRPr lang="en-US" altLang="ko-KR" sz="18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  <a:p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 같다</a:t>
              </a:r>
              <a:r>
                <a:rPr lang="en-US" altLang="ko-KR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. </a:t>
              </a:r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아직은 많이 부족하다고 </a:t>
              </a:r>
              <a:endParaRPr lang="en-US" altLang="ko-KR" sz="18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  <a:p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느끼지만 점차 늘 것이라는 생각이</a:t>
              </a:r>
              <a:endParaRPr lang="en-US" altLang="ko-KR" sz="18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  <a:p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들고</a:t>
              </a:r>
              <a:r>
                <a:rPr lang="en-US" altLang="ko-KR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, </a:t>
              </a:r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언젠가 </a:t>
              </a:r>
              <a:r>
                <a:rPr lang="ko-KR" altLang="en-US" sz="1800" kern="0" spc="-100" dirty="0" err="1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깃허브를</a:t>
              </a:r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 활용해 작업</a:t>
              </a:r>
              <a:endParaRPr lang="en-US" altLang="ko-KR" sz="18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  <a:p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을 하게 된다면 도움이 될 것 같다</a:t>
              </a:r>
              <a:r>
                <a:rPr lang="en-US" altLang="ko-KR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.</a:t>
              </a:r>
              <a:endParaRPr lang="en-US" dirty="0"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0106024" y="7620274"/>
              <a:ext cx="37572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kern="0" spc="-100" dirty="0" err="1">
                  <a:solidFill>
                    <a:srgbClr val="4E4E4E"/>
                  </a:solidFill>
                  <a:latin typeface="S-Core Dream 6 Bold" pitchFamily="34" charset="0"/>
                  <a:cs typeface="S-Core Dream 6 Bold" pitchFamily="34" charset="0"/>
                </a:rPr>
                <a:t>오유석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13590476" y="7620274"/>
            <a:ext cx="4586919" cy="2344052"/>
            <a:chOff x="13590476" y="7620274"/>
            <a:chExt cx="4586919" cy="2344052"/>
          </a:xfrm>
        </p:grpSpPr>
        <p:sp>
          <p:nvSpPr>
            <p:cNvPr id="38" name="Object 38"/>
            <p:cNvSpPr txBox="1"/>
            <p:nvPr/>
          </p:nvSpPr>
          <p:spPr>
            <a:xfrm>
              <a:off x="13590476" y="8210000"/>
              <a:ext cx="4586919" cy="17543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처음에는 깃과 </a:t>
              </a:r>
              <a:r>
                <a:rPr lang="ko-KR" altLang="en-US" sz="1800" kern="0" spc="-100" dirty="0" err="1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깃허브에</a:t>
              </a:r>
              <a:r>
                <a:rPr lang="ko-KR" altLang="en-US" sz="1800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 대해 잘</a:t>
              </a:r>
              <a:endParaRPr lang="en-US" altLang="ko-KR" sz="18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알지 못했는데 </a:t>
              </a:r>
              <a:r>
                <a:rPr lang="ko-KR" altLang="en-US" kern="0" spc="-100" dirty="0" err="1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깃허브</a:t>
              </a:r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 구축을 해 </a:t>
              </a:r>
              <a:endParaRPr lang="en-US" altLang="ko-KR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나아가면서 점점 알아 갈 수 </a:t>
              </a:r>
              <a:endParaRPr lang="en-US" altLang="ko-KR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있었던 것 같다 나중에 </a:t>
              </a:r>
              <a:r>
                <a:rPr lang="ko-KR" altLang="en-US" kern="0" spc="-100" dirty="0" err="1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깃허브를</a:t>
              </a:r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 </a:t>
              </a:r>
              <a:endParaRPr lang="en-US" altLang="ko-KR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구축 할 때 유용하게 사용할 수 </a:t>
              </a:r>
              <a:endParaRPr lang="en-US" altLang="ko-KR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  <a:p>
              <a:r>
                <a:rPr lang="ko-KR" altLang="en-US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있을 것 같다</a:t>
              </a:r>
              <a:r>
                <a:rPr lang="en-US" altLang="ko-KR" kern="0" spc="-100" dirty="0">
                  <a:solidFill>
                    <a:srgbClr val="4E4E4E"/>
                  </a:solidFill>
                  <a:latin typeface="S-Core Dream 2 ExtraLight" pitchFamily="34" charset="0"/>
                  <a:cs typeface="S-Core Dream 2 ExtraLight" pitchFamily="34" charset="0"/>
                </a:rPr>
                <a:t>.</a:t>
              </a:r>
              <a:endParaRPr lang="en-US" altLang="ko-KR" sz="1800" kern="0" spc="-1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3590476" y="7620274"/>
              <a:ext cx="37572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kern="0" spc="-100" dirty="0">
                  <a:solidFill>
                    <a:srgbClr val="4E4E4E"/>
                  </a:solidFill>
                  <a:latin typeface="S-Core Dream 6 Bold" pitchFamily="34" charset="0"/>
                </a:rPr>
                <a:t>강승희</a:t>
              </a:r>
              <a:endParaRPr lang="en-US" dirty="0"/>
            </a:p>
          </p:txBody>
        </p:sp>
      </p:grpSp>
      <p:grpSp>
        <p:nvGrpSpPr>
          <p:cNvPr id="1014" name="그룹 1014"/>
          <p:cNvGrpSpPr/>
          <p:nvPr/>
        </p:nvGrpSpPr>
        <p:grpSpPr>
          <a:xfrm>
            <a:off x="-266667" y="598107"/>
            <a:ext cx="4861435" cy="371773"/>
            <a:chOff x="-266667" y="598107"/>
            <a:chExt cx="4861435" cy="37177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0" y="598107"/>
              <a:ext cx="415662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00" kern="0" spc="200" dirty="0" err="1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Bebas" pitchFamily="34" charset="0"/>
                </a:rPr>
                <a:t>깃허브</a:t>
              </a:r>
              <a:r>
                <a:rPr lang="ko-KR" altLang="en-US" sz="1800" kern="0" spc="200" dirty="0">
                  <a:solidFill>
                    <a:srgbClr val="FFFFFF"/>
                  </a:solidFill>
                  <a:latin typeface="카페24 단정해" pitchFamily="2" charset="-127"/>
                  <a:ea typeface="카페24 단정해" pitchFamily="2" charset="-127"/>
                  <a:cs typeface="Bebas" pitchFamily="34" charset="0"/>
                </a:rPr>
                <a:t> 구축 후기</a:t>
              </a:r>
              <a:endParaRPr lang="en-US" dirty="0">
                <a:latin typeface="카페24 단정해" pitchFamily="2" charset="-127"/>
                <a:ea typeface="카페24 단정해" pitchFamily="2" charset="-127"/>
              </a:endParaRPr>
            </a:p>
          </p:txBody>
        </p:sp>
        <p:grpSp>
          <p:nvGrpSpPr>
            <p:cNvPr id="1016" name="그룹 1016"/>
            <p:cNvGrpSpPr/>
            <p:nvPr/>
          </p:nvGrpSpPr>
          <p:grpSpPr>
            <a:xfrm>
              <a:off x="3124200" y="598107"/>
              <a:ext cx="1470568" cy="371773"/>
              <a:chOff x="3124200" y="598107"/>
              <a:chExt cx="1470568" cy="37177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51" name="Object 51"/>
              <p:cNvSpPr txBox="1"/>
              <p:nvPr/>
            </p:nvSpPr>
            <p:spPr>
              <a:xfrm>
                <a:off x="3124200" y="600548"/>
                <a:ext cx="14705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kern="0" spc="200" dirty="0">
                    <a:solidFill>
                      <a:srgbClr val="FFFFFF"/>
                    </a:solidFill>
                    <a:latin typeface="Bebas" pitchFamily="34" charset="0"/>
                    <a:cs typeface="Bebas" pitchFamily="34" charset="0"/>
                  </a:rPr>
                  <a:t>006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duction ID_4423824">
            <a:hlinkClick r:id="" action="ppaction://media"/>
            <a:extLst>
              <a:ext uri="{FF2B5EF4-FFF2-40B4-BE49-F238E27FC236}">
                <a16:creationId xmlns:a16="http://schemas.microsoft.com/office/drawing/2014/main" id="{F536D478-E506-068E-556D-9D6198599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F9787A2-2B86-F074-E332-2E0A36E9472C}"/>
              </a:ext>
            </a:extLst>
          </p:cNvPr>
          <p:cNvSpPr/>
          <p:nvPr/>
        </p:nvSpPr>
        <p:spPr>
          <a:xfrm>
            <a:off x="0" y="-1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5334000" y="5905500"/>
            <a:ext cx="8401836" cy="187057"/>
            <a:chOff x="7716294" y="5441493"/>
            <a:chExt cx="8401836" cy="1870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6294" y="5441493"/>
              <a:ext cx="8401836" cy="18705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215517" y="4635668"/>
            <a:ext cx="1197383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8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Bebas" pitchFamily="34" charset="0"/>
              </a:rPr>
              <a:t>감사합니다</a:t>
            </a:r>
            <a:endParaRPr lang="en-US" dirty="0">
              <a:latin typeface="카페24 단정해" pitchFamily="2" charset="-127"/>
              <a:ea typeface="카페24 단정해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249</Words>
  <Application>Microsoft Office PowerPoint</Application>
  <PresentationFormat>사용자 지정</PresentationFormat>
  <Paragraphs>75</Paragraphs>
  <Slides>8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20" baseType="lpstr">
      <vt:lpstr>?? ??</vt:lpstr>
      <vt:lpstr>Bebas</vt:lpstr>
      <vt:lpstr>S-Core Dream 2 ExtraLight</vt:lpstr>
      <vt:lpstr>S-Core Dream 3 Light</vt:lpstr>
      <vt:lpstr>S-Core Dream 6 Bold</vt:lpstr>
      <vt:lpstr>맑은 고딕</vt:lpstr>
      <vt:lpstr>카페24 단정해</vt:lpstr>
      <vt:lpstr>Arial</vt:lpstr>
      <vt:lpstr>Bahnschrift SemiBold</vt:lpstr>
      <vt:lpstr>Calibri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313</cp:lastModifiedBy>
  <cp:revision>20</cp:revision>
  <dcterms:created xsi:type="dcterms:W3CDTF">2022-11-16T21:57:17Z</dcterms:created>
  <dcterms:modified xsi:type="dcterms:W3CDTF">2022-11-21T05:56:41Z</dcterms:modified>
</cp:coreProperties>
</file>